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56" r:id="rId2"/>
    <p:sldId id="357" r:id="rId3"/>
    <p:sldId id="358" r:id="rId4"/>
    <p:sldId id="354" r:id="rId5"/>
    <p:sldId id="368" r:id="rId6"/>
    <p:sldId id="369" r:id="rId7"/>
    <p:sldId id="370" r:id="rId8"/>
    <p:sldId id="371" r:id="rId9"/>
    <p:sldId id="372" r:id="rId10"/>
    <p:sldId id="366" r:id="rId11"/>
    <p:sldId id="338" r:id="rId12"/>
    <p:sldId id="367" r:id="rId13"/>
  </p:sldIdLst>
  <p:sldSz cx="9144000" cy="6858000" type="screen4x3"/>
  <p:notesSz cx="7010400" cy="93964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3AB"/>
    <a:srgbClr val="FDF1CD"/>
    <a:srgbClr val="999365"/>
    <a:srgbClr val="781C1C"/>
    <a:srgbClr val="FFFFFF"/>
    <a:srgbClr val="FF9933"/>
    <a:srgbClr val="989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648" y="-192"/>
      </p:cViewPr>
      <p:guideLst>
        <p:guide orient="horz" pos="2220"/>
        <p:guide pos="6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7" Type="http://schemas.openxmlformats.org/officeDocument/2006/relationships/slide" Target="slides/slide6.xml"/><Relationship Id="rId16" Type="http://schemas.openxmlformats.org/officeDocument/2006/relationships/presProps" Target="presProps.xml"/><Relationship Id="rId2" Type="http://schemas.openxmlformats.org/officeDocument/2006/relationships/slide" Target="slides/slide1.xml"/><Relationship Id="rId20" Type="http://schemas.openxmlformats.org/officeDocument/2006/relationships/customXml" Target="../customXml/item1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printerSettings" Target="printerSettings/printerSettings1.bin"/><Relationship Id="rId5" Type="http://schemas.openxmlformats.org/officeDocument/2006/relationships/slide" Target="slides/slide4.xml"/><Relationship Id="rId19" Type="http://schemas.openxmlformats.org/officeDocument/2006/relationships/tableStyles" Target="tableStyles.xml"/><Relationship Id="rId10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9F2DD-EEFD-4B1F-9CB0-CE3906B51506}" type="datetimeFigureOut">
              <a:rPr lang="en-CA" smtClean="0"/>
              <a:pPr/>
              <a:t>16-09-08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5700" y="704850"/>
            <a:ext cx="4699000" cy="3524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64050"/>
            <a:ext cx="5607050" cy="4227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24925"/>
            <a:ext cx="3038475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924925"/>
            <a:ext cx="3038475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D751A-A24A-4B66-8A31-18549D6955C2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999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1</a:t>
            </a:fld>
            <a:endParaRPr lang="en-C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FPCC is unique</a:t>
            </a:r>
            <a:r>
              <a:rPr lang="en-US" baseline="0" dirty="0" smtClean="0"/>
              <a:t> in Canada</a:t>
            </a:r>
            <a:br>
              <a:rPr lang="en-US" baseline="0" dirty="0" smtClean="0"/>
            </a:br>
            <a:endParaRPr lang="en-US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Our legislation supports the creation of the organization and provides us with a mandate</a:t>
            </a:r>
            <a:br>
              <a:rPr lang="en-US" baseline="0" dirty="0" smtClean="0"/>
            </a:b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 We are the delivery agent for funding for arts, language and </a:t>
            </a:r>
            <a:r>
              <a:rPr lang="en-US" baseline="0" dirty="0" err="1" smtClean="0"/>
              <a:t>FirstVoices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Resource</a:t>
            </a:r>
            <a:r>
              <a:rPr lang="en-US" baseline="0" dirty="0" smtClean="0"/>
              <a:t> and materials development – 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 Guide to Language Policy and Planning for B.C. First Nations Communities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B.C.’s Master-Apprentice Language Program</a:t>
            </a:r>
          </a:p>
          <a:p>
            <a:pPr lvl="1">
              <a:buFont typeface="Arial"/>
              <a:buChar char="•"/>
            </a:pPr>
            <a:r>
              <a:rPr lang="en-US" i="1" baseline="0" dirty="0" smtClean="0"/>
              <a:t> Artist Grant Proposal Writing Handbook</a:t>
            </a:r>
            <a:br>
              <a:rPr lang="en-US" i="1" baseline="0" dirty="0" smtClean="0"/>
            </a:br>
            <a:endParaRPr lang="en-US" i="1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Advocacy: write papers and publish reports  - Report on the Status of BC First Nations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2</a:t>
            </a:fld>
            <a:endParaRPr lang="en-CA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3</a:t>
            </a:fld>
            <a:endParaRPr lang="en-CA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general – who can apply, what kind of projects are supported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4</a:t>
            </a:fld>
            <a:endParaRPr lang="en-CA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>
                <a:effectLst/>
              </a:rPr>
              <a:t>Aboriginal Arts Development Awards:</a:t>
            </a:r>
          </a:p>
          <a:p>
            <a:pPr lvl="0"/>
            <a:endParaRPr lang="en-US" dirty="0" smtClean="0">
              <a:effectLst/>
            </a:endParaRPr>
          </a:p>
          <a:p>
            <a:pPr lvl="0"/>
            <a:r>
              <a:rPr lang="en-US" dirty="0" smtClean="0">
                <a:effectLst/>
              </a:rPr>
              <a:t>103 applications</a:t>
            </a:r>
            <a:r>
              <a:rPr lang="en-US" baseline="0" dirty="0" smtClean="0">
                <a:effectLst/>
              </a:rPr>
              <a:t> – 52 funded - $555,000 for all programs in 2012/13</a:t>
            </a:r>
            <a:br>
              <a:rPr lang="en-US" baseline="0" dirty="0" smtClean="0">
                <a:effectLst/>
              </a:rPr>
            </a:br>
            <a:endParaRPr lang="en-US" dirty="0" smtClean="0">
              <a:effectLst/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effectLst/>
              </a:rPr>
              <a:t> Grants to individual artists</a:t>
            </a:r>
            <a:r>
              <a:rPr lang="en-US" baseline="0" dirty="0" smtClean="0">
                <a:effectLst/>
              </a:rPr>
              <a:t> – up to $5,000</a:t>
            </a:r>
          </a:p>
          <a:p>
            <a:pPr lvl="0">
              <a:buFont typeface="Arial"/>
              <a:buChar char="•"/>
            </a:pPr>
            <a:r>
              <a:rPr lang="en-US" baseline="0" dirty="0" smtClean="0">
                <a:effectLst/>
              </a:rPr>
              <a:t> Organizations and collectives – up to $25,000</a:t>
            </a:r>
          </a:p>
          <a:p>
            <a:pPr lvl="0">
              <a:buFont typeface="Arial"/>
              <a:buChar char="•"/>
            </a:pPr>
            <a:r>
              <a:rPr lang="en-US" baseline="0" dirty="0" smtClean="0">
                <a:effectLst/>
              </a:rPr>
              <a:t> Sharing traditional arts - $12,000</a:t>
            </a:r>
          </a:p>
          <a:p>
            <a:pPr lvl="0">
              <a:buFont typeface="Arial"/>
              <a:buChar char="•"/>
            </a:pPr>
            <a:r>
              <a:rPr lang="en-US" baseline="0" dirty="0" smtClean="0">
                <a:effectLst/>
              </a:rPr>
              <a:t> Arts Administrator - $30,000 – going to a full-time wage</a:t>
            </a:r>
            <a:endParaRPr lang="en-US" dirty="0" smtClean="0">
              <a:effectLst/>
            </a:endParaRPr>
          </a:p>
          <a:p>
            <a:pPr lvl="0"/>
            <a:r>
              <a:rPr lang="en-US" dirty="0" smtClean="0">
                <a:effectLst/>
              </a:rPr>
              <a:t>and to organizations and groups working in all disciplines, using both very traditional and experimental approaches.</a:t>
            </a:r>
            <a:endParaRPr lang="en-CA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effectLst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490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>
                <a:effectLst/>
              </a:rPr>
              <a:t>Aboriginal Arts Development Awards:</a:t>
            </a:r>
          </a:p>
          <a:p>
            <a:pPr lvl="0"/>
            <a:endParaRPr lang="en-US" dirty="0" smtClean="0">
              <a:effectLst/>
            </a:endParaRPr>
          </a:p>
          <a:p>
            <a:pPr lvl="0"/>
            <a:r>
              <a:rPr lang="en-US" dirty="0" smtClean="0">
                <a:effectLst/>
              </a:rPr>
              <a:t>103 applications</a:t>
            </a:r>
            <a:r>
              <a:rPr lang="en-US" baseline="0" dirty="0" smtClean="0">
                <a:effectLst/>
              </a:rPr>
              <a:t> – 52 funded - $555,000 for all programs in 2012/13</a:t>
            </a:r>
            <a:br>
              <a:rPr lang="en-US" baseline="0" dirty="0" smtClean="0">
                <a:effectLst/>
              </a:rPr>
            </a:br>
            <a:endParaRPr lang="en-US" dirty="0" smtClean="0">
              <a:effectLst/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effectLst/>
              </a:rPr>
              <a:t> Grants to individual artists</a:t>
            </a:r>
            <a:r>
              <a:rPr lang="en-US" baseline="0" dirty="0" smtClean="0">
                <a:effectLst/>
              </a:rPr>
              <a:t> – up to $5,000</a:t>
            </a:r>
          </a:p>
          <a:p>
            <a:pPr lvl="0">
              <a:buFont typeface="Arial"/>
              <a:buChar char="•"/>
            </a:pPr>
            <a:r>
              <a:rPr lang="en-US" baseline="0" dirty="0" smtClean="0">
                <a:effectLst/>
              </a:rPr>
              <a:t> Organizations and collectives – up to $25,000</a:t>
            </a:r>
          </a:p>
          <a:p>
            <a:pPr lvl="0">
              <a:buFont typeface="Arial"/>
              <a:buChar char="•"/>
            </a:pPr>
            <a:r>
              <a:rPr lang="en-US" baseline="0" dirty="0" smtClean="0">
                <a:effectLst/>
              </a:rPr>
              <a:t> Sharing traditional arts - $12,000</a:t>
            </a:r>
          </a:p>
          <a:p>
            <a:pPr lvl="0">
              <a:buFont typeface="Arial"/>
              <a:buChar char="•"/>
            </a:pPr>
            <a:r>
              <a:rPr lang="en-US" baseline="0" dirty="0" smtClean="0">
                <a:effectLst/>
              </a:rPr>
              <a:t> Arts Administrator - $30,000 – going to a full-time wage</a:t>
            </a:r>
            <a:endParaRPr lang="en-US" dirty="0" smtClean="0">
              <a:effectLst/>
            </a:endParaRPr>
          </a:p>
          <a:p>
            <a:pPr lvl="0"/>
            <a:r>
              <a:rPr lang="en-US" dirty="0" smtClean="0">
                <a:effectLst/>
              </a:rPr>
              <a:t>and to organizations and groups working in all disciplines, using both very traditional and experimental approaches.</a:t>
            </a:r>
            <a:endParaRPr lang="en-CA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effectLst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490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Peer review, fair representation,</a:t>
            </a:r>
            <a:r>
              <a:rPr lang="en-US" baseline="0" dirty="0" smtClean="0"/>
              <a:t> </a:t>
            </a:r>
            <a:r>
              <a:rPr lang="en-US" dirty="0" smtClean="0"/>
              <a:t>builds capacity for those artist and that goes back to the communities, learn about proposal writing, learn from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D751A-A24A-4B66-8A31-18549D6955C2}" type="slidenum">
              <a:rPr lang="en-CA" smtClean="0"/>
              <a:pPr/>
              <a:t>11</a:t>
            </a:fld>
            <a:endParaRPr lang="en-CA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B6CFE-D370-F04F-B0E4-B9BE3CE9A220}" type="datetimeFigureOut">
              <a:rPr lang="en-US" smtClean="0"/>
              <a:pPr/>
              <a:t>16-09-08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7D198-401F-404B-A7C2-7240B874D8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emf"/><Relationship Id="rId6" Type="http://schemas.openxmlformats.org/officeDocument/2006/relationships/image" Target="../media/image4.jpe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cathi@fpcc.ca" TargetMode="External"/><Relationship Id="rId4" Type="http://schemas.openxmlformats.org/officeDocument/2006/relationships/hyperlink" Target="mailto:kyla@fpcc.ca" TargetMode="External"/><Relationship Id="rId5" Type="http://schemas.openxmlformats.org/officeDocument/2006/relationships/hyperlink" Target="mailto:janice@fpcc.ca" TargetMode="External"/><Relationship Id="rId6" Type="http://schemas.openxmlformats.org/officeDocument/2006/relationships/image" Target="../media/image2.jpeg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pcc.c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-2102" y="0"/>
            <a:ext cx="9182070" cy="6858000"/>
            <a:chOff x="0" y="0"/>
            <a:chExt cx="9182070" cy="6858000"/>
          </a:xfrm>
        </p:grpSpPr>
        <p:pic>
          <p:nvPicPr>
            <p:cNvPr id="8" name="Picture 7" descr="greygrasses.ai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9933">
                  <a:tint val="45000"/>
                  <a:satMod val="400000"/>
                </a:srgbClr>
              </a:duotone>
              <a:lum bright="20000" contrast="30000"/>
            </a:blip>
            <a:srcRect l="45368"/>
            <a:stretch>
              <a:fillRect/>
            </a:stretch>
          </p:blipFill>
          <p:spPr>
            <a:xfrm>
              <a:off x="19035" y="129075"/>
              <a:ext cx="9163035" cy="6246325"/>
            </a:xfrm>
            <a:prstGeom prst="rect">
              <a:avLst/>
            </a:prstGeom>
          </p:spPr>
        </p:pic>
        <p:pic>
          <p:nvPicPr>
            <p:cNvPr id="22" name="Picture 21" descr="orangebasketweave-BIG.png"/>
            <p:cNvPicPr>
              <a:picLocks noChangeAspect="1"/>
            </p:cNvPicPr>
            <p:nvPr/>
          </p:nvPicPr>
          <p:blipFill>
            <a:blip r:embed="rId4"/>
            <a:srcRect b="91125"/>
            <a:stretch>
              <a:fillRect/>
            </a:stretch>
          </p:blipFill>
          <p:spPr>
            <a:xfrm>
              <a:off x="16934" y="6249825"/>
              <a:ext cx="9144000" cy="608175"/>
            </a:xfrm>
            <a:prstGeom prst="rect">
              <a:avLst/>
            </a:prstGeom>
          </p:spPr>
        </p:pic>
        <p:pic>
          <p:nvPicPr>
            <p:cNvPr id="23" name="Picture 22" descr="FPCC-Logo.ep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24" name="Picture 23" descr="redgrasses.ai"/>
            <p:cNvPicPr>
              <a:picLocks noChangeAspect="1"/>
            </p:cNvPicPr>
            <p:nvPr/>
          </p:nvPicPr>
          <p:blipFill>
            <a:blip r:embed="rId6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ctrTitle"/>
          </p:nvPr>
        </p:nvSpPr>
        <p:spPr>
          <a:xfrm>
            <a:off x="655108" y="311157"/>
            <a:ext cx="7848600" cy="1957909"/>
          </a:xfrm>
        </p:spPr>
        <p:txBody>
          <a:bodyPr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  <a:t>First Peoples’ Cultural Council</a:t>
            </a:r>
            <a:br>
              <a:rPr lang="en-US" sz="4000" dirty="0" smtClean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800" dirty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dirty="0" smtClean="0">
                <a:solidFill>
                  <a:srgbClr val="781C1C"/>
                </a:solidFill>
                <a:latin typeface="Arial"/>
                <a:cs typeface="Arial"/>
              </a:rPr>
              <a:t>Arts </a:t>
            </a:r>
            <a:r>
              <a:rPr lang="en-US" sz="3600" dirty="0">
                <a:solidFill>
                  <a:srgbClr val="781C1C"/>
                </a:solidFill>
                <a:latin typeface="Arial"/>
                <a:cs typeface="Arial"/>
              </a:rPr>
              <a:t>Programs</a:t>
            </a:r>
            <a:br>
              <a:rPr lang="en-US" sz="3600" dirty="0">
                <a:solidFill>
                  <a:srgbClr val="781C1C"/>
                </a:solidFill>
                <a:latin typeface="Arial"/>
                <a:cs typeface="Arial"/>
              </a:rPr>
            </a:br>
            <a:endParaRPr lang="en-US" sz="3600" dirty="0">
              <a:solidFill>
                <a:srgbClr val="781C1C"/>
              </a:solidFill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16533" y="1989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807200" y="-48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/>
          <a:srcRect r="6522"/>
          <a:stretch>
            <a:fillRect/>
          </a:stretch>
        </p:blipFill>
        <p:spPr bwMode="auto">
          <a:xfrm>
            <a:off x="16933" y="2496624"/>
            <a:ext cx="2184400" cy="233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8"/>
          <a:srcRect l="12349" r="7114"/>
          <a:stretch>
            <a:fillRect/>
          </a:stretch>
        </p:blipFill>
        <p:spPr bwMode="auto">
          <a:xfrm>
            <a:off x="5034381" y="2476512"/>
            <a:ext cx="1891363" cy="2348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9"/>
          <a:srcRect l="3825" r="-364"/>
          <a:stretch>
            <a:fillRect/>
          </a:stretch>
        </p:blipFill>
        <p:spPr bwMode="auto">
          <a:xfrm>
            <a:off x="6934209" y="2510383"/>
            <a:ext cx="2243666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 descr="Portrait of Nisga'a dancers cropped.jpg"/>
          <p:cNvPicPr>
            <a:picLocks noChangeAspect="1"/>
          </p:cNvPicPr>
          <p:nvPr/>
        </p:nvPicPr>
        <p:blipFill>
          <a:blip r:embed="rId10"/>
          <a:srcRect l="16678" r="5666" b="4527"/>
          <a:stretch>
            <a:fillRect/>
          </a:stretch>
        </p:blipFill>
        <p:spPr bwMode="auto">
          <a:xfrm>
            <a:off x="2192854" y="2468046"/>
            <a:ext cx="2853285" cy="234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4927613"/>
            <a:ext cx="9143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781C1C"/>
              </a:solidFill>
              <a:latin typeface="Arial"/>
              <a:cs typeface="Arial"/>
            </a:endParaRPr>
          </a:p>
          <a:p>
            <a:pPr algn="ctr"/>
            <a:r>
              <a:rPr lang="en-US" sz="2600" dirty="0" smtClean="0">
                <a:solidFill>
                  <a:srgbClr val="781C1C"/>
                </a:solidFill>
                <a:latin typeface="Arial"/>
                <a:cs typeface="Arial"/>
              </a:rPr>
              <a:t>Cathi Charles Wherry, Arts Programs Manager</a:t>
            </a:r>
            <a:endParaRPr lang="en-US" sz="2600" dirty="0">
              <a:solidFill>
                <a:srgbClr val="781C1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5" name="Picture 14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7" name="Picture 16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20" name="Picture 19" descr="redgrasses.ai"/>
            <p:cNvPicPr>
              <a:picLocks noChangeAspect="1"/>
            </p:cNvPicPr>
            <p:nvPr/>
          </p:nvPicPr>
          <p:blipFill>
            <a:blip r:embed="rId5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8533" y="1735983"/>
            <a:ext cx="8889999" cy="359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lvl="1" algn="ctr">
              <a:spcAft>
                <a:spcPts val="1000"/>
              </a:spcAft>
            </a:pPr>
            <a:r>
              <a:rPr lang="en-CA" sz="2800" dirty="0" smtClean="0">
                <a:solidFill>
                  <a:srgbClr val="800000"/>
                </a:solidFill>
                <a:latin typeface="Arial"/>
                <a:cs typeface="Arial"/>
              </a:rPr>
              <a:t>Aboriginal Arts Development Awards</a:t>
            </a:r>
          </a:p>
          <a:p>
            <a:pPr marL="0" lvl="1" algn="ctr">
              <a:spcAft>
                <a:spcPts val="1000"/>
              </a:spcAft>
            </a:pPr>
            <a:r>
              <a:rPr lang="en-CA" sz="2400" dirty="0" smtClean="0">
                <a:latin typeface="Arial"/>
                <a:cs typeface="Arial"/>
              </a:rPr>
              <a:t>Sharing </a:t>
            </a:r>
            <a:r>
              <a:rPr lang="en-CA" sz="2400" dirty="0">
                <a:latin typeface="Arial"/>
                <a:cs typeface="Arial"/>
              </a:rPr>
              <a:t>Traditional Arts Across </a:t>
            </a:r>
            <a:r>
              <a:rPr lang="en-CA" sz="2400" dirty="0" smtClean="0">
                <a:latin typeface="Arial"/>
                <a:cs typeface="Arial"/>
              </a:rPr>
              <a:t>Generations - $12,000</a:t>
            </a:r>
            <a:endParaRPr lang="en-CA" sz="2400" dirty="0">
              <a:latin typeface="Arial"/>
              <a:cs typeface="Arial"/>
            </a:endParaRPr>
          </a:p>
          <a:p>
            <a:pPr algn="ctr">
              <a:spcAft>
                <a:spcPts val="1000"/>
              </a:spcAft>
            </a:pPr>
            <a:r>
              <a:rPr lang="en-CA" sz="2400" dirty="0" smtClean="0">
                <a:latin typeface="Arial"/>
                <a:cs typeface="Arial"/>
              </a:rPr>
              <a:t>Organizations </a:t>
            </a:r>
            <a:r>
              <a:rPr lang="en-CA" sz="2400" dirty="0">
                <a:latin typeface="Arial"/>
                <a:cs typeface="Arial"/>
              </a:rPr>
              <a:t>and </a:t>
            </a:r>
            <a:r>
              <a:rPr lang="en-CA" sz="2400" dirty="0" smtClean="0">
                <a:latin typeface="Arial"/>
                <a:cs typeface="Arial"/>
              </a:rPr>
              <a:t>Collectives - $30,000</a:t>
            </a:r>
            <a:endParaRPr lang="en-CA" sz="2400" dirty="0">
              <a:latin typeface="Arial"/>
              <a:cs typeface="Arial"/>
            </a:endParaRPr>
          </a:p>
          <a:p>
            <a:pPr marL="0" lvl="1" algn="ctr">
              <a:spcAft>
                <a:spcPts val="1000"/>
              </a:spcAft>
              <a:defRPr/>
            </a:pPr>
            <a:r>
              <a:rPr lang="en-CA" sz="2400" dirty="0" smtClean="0">
                <a:latin typeface="Arial"/>
                <a:cs typeface="Arial"/>
              </a:rPr>
              <a:t>Arts </a:t>
            </a:r>
            <a:r>
              <a:rPr lang="en-CA" sz="2400" dirty="0">
                <a:latin typeface="Arial"/>
                <a:cs typeface="Arial"/>
              </a:rPr>
              <a:t>Administrator and Cultural Manager </a:t>
            </a:r>
            <a:r>
              <a:rPr lang="en-CA" sz="2400" dirty="0" smtClean="0">
                <a:latin typeface="Arial"/>
                <a:cs typeface="Arial"/>
              </a:rPr>
              <a:t>Internships - $30,000</a:t>
            </a:r>
          </a:p>
          <a:p>
            <a:pPr marL="0" lvl="1" algn="ctr">
              <a:defRPr/>
            </a:pPr>
            <a:r>
              <a:rPr lang="en-CA" sz="2400" dirty="0">
                <a:latin typeface="Arial"/>
                <a:cs typeface="Arial"/>
              </a:rPr>
              <a:t>Individual Emerging </a:t>
            </a:r>
            <a:r>
              <a:rPr lang="en-CA" sz="2400" dirty="0" smtClean="0">
                <a:latin typeface="Arial"/>
                <a:cs typeface="Arial"/>
              </a:rPr>
              <a:t>Artists - $5000</a:t>
            </a:r>
          </a:p>
          <a:p>
            <a:pPr marL="0" lvl="1" algn="ctr">
              <a:spcAft>
                <a:spcPts val="1000"/>
              </a:spcAft>
              <a:defRPr/>
            </a:pPr>
            <a:endParaRPr lang="en-CA" sz="1600" b="1" dirty="0" smtClean="0">
              <a:solidFill>
                <a:srgbClr val="800000"/>
              </a:solidFill>
              <a:latin typeface="Arial"/>
              <a:cs typeface="Arial"/>
            </a:endParaRPr>
          </a:p>
          <a:p>
            <a:pPr marL="0" lvl="1" algn="ctr">
              <a:spcAft>
                <a:spcPts val="1000"/>
              </a:spcAft>
              <a:defRPr/>
            </a:pPr>
            <a:r>
              <a:rPr lang="en-CA" sz="2800" dirty="0" smtClean="0">
                <a:solidFill>
                  <a:srgbClr val="800000"/>
                </a:solidFill>
                <a:latin typeface="Arial"/>
                <a:cs typeface="Arial"/>
              </a:rPr>
              <a:t>Aboriginal Youth Engaged in the Arts </a:t>
            </a:r>
            <a:r>
              <a:rPr lang="en-CA" sz="2800" dirty="0" smtClean="0">
                <a:latin typeface="Arial"/>
                <a:cs typeface="Arial"/>
              </a:rPr>
              <a:t>- $13,000</a:t>
            </a:r>
            <a:endParaRPr lang="en-CA" sz="2200" dirty="0">
              <a:latin typeface="Arial"/>
              <a:cs typeface="Arial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0" y="235811"/>
            <a:ext cx="9144000" cy="1203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algn="ctr">
              <a:spcAft>
                <a:spcPts val="600"/>
              </a:spcAft>
            </a:pPr>
            <a:r>
              <a:rPr lang="en-CA" sz="3600" dirty="0" smtClean="0">
                <a:solidFill>
                  <a:srgbClr val="800000"/>
                </a:solidFill>
                <a:latin typeface="Arial"/>
                <a:cs typeface="Arial"/>
              </a:rPr>
              <a:t>Five Grant Programs</a:t>
            </a:r>
          </a:p>
          <a:p>
            <a:pPr marL="342900" algn="ctr">
              <a:spcAft>
                <a:spcPts val="600"/>
              </a:spcAft>
            </a:pP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Total of $877,000 awarded to 77 projects last year</a:t>
            </a:r>
          </a:p>
        </p:txBody>
      </p:sp>
      <p:sp>
        <p:nvSpPr>
          <p:cNvPr id="14" name="Title 1"/>
          <p:cNvSpPr>
            <a:spLocks noGrp="1"/>
          </p:cNvSpPr>
          <p:nvPr/>
        </p:nvSpPr>
        <p:spPr bwMode="auto">
          <a:xfrm>
            <a:off x="0" y="536717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j-lt"/>
                <a:ea typeface="+mj-ea"/>
                <a:cs typeface="ＭＳ Ｐゴシック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Aboriginal Sans" charset="0"/>
                <a:ea typeface="ＭＳ Ｐゴシック" charset="0"/>
                <a:cs typeface="ＭＳ Ｐゴシック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Aboriginal Sans" charset="0"/>
                <a:ea typeface="ＭＳ Ｐゴシック" charset="0"/>
                <a:cs typeface="ＭＳ Ｐゴシック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Aboriginal Sans" charset="0"/>
                <a:ea typeface="ＭＳ Ｐゴシック" charset="0"/>
                <a:cs typeface="ＭＳ Ｐゴシック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Aboriginal Sans" charset="0"/>
                <a:ea typeface="ＭＳ Ｐゴシック" charset="0"/>
                <a:cs typeface="ＭＳ Ｐゴシック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boriginal Sans" charset="0"/>
                <a:ea typeface="ＭＳ Ｐゴシック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boriginal Sans" charset="0"/>
                <a:ea typeface="ＭＳ Ｐゴシック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boriginal Sans" charset="0"/>
                <a:ea typeface="ＭＳ Ｐゴシック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boriginal Sans" charset="0"/>
                <a:ea typeface="ＭＳ Ｐゴシック" charset="0"/>
              </a:defRPr>
            </a:lvl9pPr>
          </a:lstStyle>
          <a:p>
            <a:pPr algn="ctr"/>
            <a:r>
              <a:rPr lang="en-CA" b="1" dirty="0" smtClean="0">
                <a:solidFill>
                  <a:srgbClr val="781C1C"/>
                </a:solidFill>
                <a:latin typeface="Arial"/>
                <a:cs typeface="Arial"/>
              </a:rPr>
              <a:t>Next Deadline: October 31, 2016</a:t>
            </a:r>
          </a:p>
        </p:txBody>
      </p:sp>
    </p:spTree>
    <p:extLst>
      <p:ext uri="{BB962C8B-B14F-4D97-AF65-F5344CB8AC3E}">
        <p14:creationId xmlns:p14="http://schemas.microsoft.com/office/powerpoint/2010/main" val="40090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5" name="Picture 14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7" name="Picture 16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20" name="Picture 19" descr="redgrasses.ai"/>
            <p:cNvPicPr>
              <a:picLocks noChangeAspect="1"/>
            </p:cNvPicPr>
            <p:nvPr/>
          </p:nvPicPr>
          <p:blipFill>
            <a:blip r:embed="rId5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729460" y="485646"/>
            <a:ext cx="4008127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smtClean="0">
                <a:solidFill>
                  <a:srgbClr val="953735"/>
                </a:solidFill>
                <a:latin typeface="Arial"/>
                <a:cs typeface="Arial"/>
              </a:rPr>
              <a:t>Community Development Approach</a:t>
            </a:r>
            <a:endParaRPr lang="en-US" sz="3600" dirty="0">
              <a:solidFill>
                <a:srgbClr val="953735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629216" y="2684733"/>
            <a:ext cx="4224233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latin typeface="Arial"/>
                <a:ea typeface="Aboriginal Sans" charset="0"/>
                <a:cs typeface="Arial"/>
              </a:rPr>
              <a:t>Accessible Materials</a:t>
            </a:r>
          </a:p>
          <a:p>
            <a:pPr algn="ctr"/>
            <a:endParaRPr lang="en-US" sz="2400" dirty="0">
              <a:latin typeface="Arial"/>
              <a:ea typeface="Aboriginal Sans" charset="0"/>
              <a:cs typeface="Arial"/>
            </a:endParaRPr>
          </a:p>
          <a:p>
            <a:pPr algn="ctr"/>
            <a:r>
              <a:rPr lang="en-US" sz="2400" dirty="0" smtClean="0">
                <a:latin typeface="Arial"/>
                <a:ea typeface="Aboriginal Sans" charset="0"/>
                <a:cs typeface="Arial"/>
              </a:rPr>
              <a:t>Supportive Delivery Process / </a:t>
            </a:r>
          </a:p>
          <a:p>
            <a:pPr algn="ctr"/>
            <a:r>
              <a:rPr lang="en-US" sz="2400" dirty="0" smtClean="0">
                <a:latin typeface="Arial"/>
                <a:ea typeface="Aboriginal Sans" charset="0"/>
                <a:cs typeface="Arial"/>
              </a:rPr>
              <a:t>Applicant Technical Support</a:t>
            </a:r>
          </a:p>
          <a:p>
            <a:pPr algn="ctr"/>
            <a:endParaRPr lang="en-US" sz="2400" dirty="0">
              <a:latin typeface="Arial"/>
              <a:ea typeface="Aboriginal Sans" charset="0"/>
              <a:cs typeface="Arial"/>
            </a:endParaRPr>
          </a:p>
          <a:p>
            <a:pPr algn="ctr"/>
            <a:r>
              <a:rPr lang="en-US" sz="2400" dirty="0">
                <a:latin typeface="Arial"/>
                <a:ea typeface="Aboriginal Sans" charset="0"/>
                <a:cs typeface="Arial"/>
              </a:rPr>
              <a:t>Adjudication </a:t>
            </a:r>
            <a:r>
              <a:rPr lang="en-US" sz="2400" dirty="0" smtClean="0">
                <a:latin typeface="Arial"/>
                <a:ea typeface="Aboriginal Sans" charset="0"/>
                <a:cs typeface="Arial"/>
              </a:rPr>
              <a:t>committees</a:t>
            </a:r>
          </a:p>
          <a:p>
            <a:pPr algn="ctr"/>
            <a:endParaRPr lang="en-US" sz="2400" dirty="0">
              <a:latin typeface="Arial"/>
              <a:ea typeface="Aboriginal Sans" charset="0"/>
              <a:cs typeface="Arial"/>
            </a:endParaRPr>
          </a:p>
          <a:p>
            <a:pPr algn="ctr"/>
            <a:r>
              <a:rPr lang="en-US" sz="2400" dirty="0" smtClean="0">
                <a:latin typeface="Arial"/>
                <a:ea typeface="Aboriginal Sans" charset="0"/>
                <a:cs typeface="Arial"/>
              </a:rPr>
              <a:t>Constructive Follow-up</a:t>
            </a:r>
            <a:endParaRPr lang="en-US" sz="2400" dirty="0">
              <a:latin typeface="Arial"/>
              <a:ea typeface="Aboriginal Sans" charset="0"/>
              <a:cs typeface="Arial"/>
            </a:endParaRPr>
          </a:p>
        </p:txBody>
      </p:sp>
      <p:pic>
        <p:nvPicPr>
          <p:cNvPr id="10" name="Picture 9"/>
          <p:cNvPicPr/>
          <p:nvPr/>
        </p:nvPicPr>
        <p:blipFill>
          <a:blip r:embed="rId6"/>
          <a:srcRect t="1046"/>
          <a:stretch>
            <a:fillRect/>
          </a:stretch>
        </p:blipFill>
        <p:spPr bwMode="auto">
          <a:xfrm>
            <a:off x="279400" y="507999"/>
            <a:ext cx="4224865" cy="541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873"/>
            <a:ext cx="9144000" cy="5367862"/>
          </a:xfrm>
        </p:spPr>
        <p:txBody>
          <a:bodyPr>
            <a:normAutofit lnSpcReduction="10000"/>
          </a:bodyPr>
          <a:lstStyle/>
          <a:p>
            <a:pPr marL="0" indent="0" algn="ctr">
              <a:spcBef>
                <a:spcPts val="168"/>
              </a:spcBef>
              <a:buNone/>
            </a:pPr>
            <a:r>
              <a:rPr lang="en-US" dirty="0" smtClean="0">
                <a:solidFill>
                  <a:srgbClr val="800000"/>
                </a:solidFill>
              </a:rPr>
              <a:t>First Peoples’ Cultural Council</a:t>
            </a:r>
          </a:p>
          <a:p>
            <a:pPr marL="0" indent="0" algn="ctr">
              <a:spcBef>
                <a:spcPts val="168"/>
              </a:spcBef>
              <a:buNone/>
            </a:pPr>
            <a:r>
              <a:rPr lang="en-US" sz="2800" dirty="0" smtClean="0"/>
              <a:t>250-652-5952</a:t>
            </a:r>
          </a:p>
          <a:p>
            <a:pPr marL="0" indent="0" algn="ctr">
              <a:spcBef>
                <a:spcPts val="168"/>
              </a:spcBef>
              <a:buNone/>
            </a:pPr>
            <a:r>
              <a:rPr lang="en-US" sz="2800" dirty="0" smtClean="0">
                <a:hlinkClick r:id="rId2"/>
              </a:rPr>
              <a:t>www.fpcc.ca</a:t>
            </a:r>
            <a:endParaRPr lang="en-US" sz="2800" dirty="0" smtClean="0"/>
          </a:p>
          <a:p>
            <a:pPr marL="0" indent="0" algn="ctr">
              <a:spcBef>
                <a:spcPts val="1176"/>
              </a:spcBef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800000"/>
                </a:solidFill>
              </a:rPr>
              <a:t>Arts Program Staff</a:t>
            </a:r>
          </a:p>
          <a:p>
            <a:pPr marL="0" indent="0" algn="ctr">
              <a:spcBef>
                <a:spcPts val="172"/>
              </a:spcBef>
              <a:buNone/>
            </a:pPr>
            <a:r>
              <a:rPr lang="en-US" sz="2800" dirty="0" smtClean="0"/>
              <a:t>Cathi Charles Wherry, Arts Program Manager</a:t>
            </a:r>
          </a:p>
          <a:p>
            <a:pPr marL="0" indent="0" algn="ctr">
              <a:spcBef>
                <a:spcPts val="172"/>
              </a:spcBef>
              <a:buNone/>
            </a:pPr>
            <a:r>
              <a:rPr lang="en-US" sz="2800" dirty="0" smtClean="0">
                <a:hlinkClick r:id="rId3"/>
              </a:rPr>
              <a:t>cathi@fpcc.ca</a:t>
            </a:r>
            <a:endParaRPr lang="en-US" sz="2800" dirty="0" smtClean="0"/>
          </a:p>
          <a:p>
            <a:pPr marL="0" indent="0" algn="ctr">
              <a:spcBef>
                <a:spcPts val="1372"/>
              </a:spcBef>
              <a:buNone/>
            </a:pPr>
            <a:r>
              <a:rPr lang="en-US" sz="2800" dirty="0" smtClean="0"/>
              <a:t>Kyla </a:t>
            </a:r>
            <a:r>
              <a:rPr lang="en-US" sz="2800" dirty="0" err="1" smtClean="0"/>
              <a:t>Schorneck</a:t>
            </a:r>
            <a:r>
              <a:rPr lang="en-US" sz="2800" dirty="0" smtClean="0"/>
              <a:t>, Arts Program Assistant</a:t>
            </a:r>
          </a:p>
          <a:p>
            <a:pPr marL="0" indent="0" algn="ctr">
              <a:spcBef>
                <a:spcPts val="172"/>
              </a:spcBef>
              <a:buNone/>
            </a:pPr>
            <a:r>
              <a:rPr lang="en-US" sz="2800" dirty="0" smtClean="0"/>
              <a:t> </a:t>
            </a:r>
            <a:r>
              <a:rPr lang="en-US" sz="2800" dirty="0" smtClean="0">
                <a:hlinkClick r:id="rId4"/>
              </a:rPr>
              <a:t>kyla@fpcc.ca</a:t>
            </a:r>
            <a:r>
              <a:rPr lang="en-US" sz="2800" dirty="0" smtClean="0"/>
              <a:t> </a:t>
            </a:r>
          </a:p>
          <a:p>
            <a:pPr marL="0" indent="0" algn="ctr">
              <a:spcBef>
                <a:spcPts val="1372"/>
              </a:spcBef>
              <a:buNone/>
            </a:pPr>
            <a:r>
              <a:rPr lang="en-US" sz="2800" dirty="0" smtClean="0"/>
              <a:t>Janice Webster, Arts Administrative Assistant</a:t>
            </a:r>
          </a:p>
          <a:p>
            <a:pPr marL="0" indent="0" algn="ctr">
              <a:spcBef>
                <a:spcPts val="172"/>
              </a:spcBef>
              <a:buNone/>
            </a:pPr>
            <a:r>
              <a:rPr lang="en-US" sz="2800" dirty="0" smtClean="0">
                <a:hlinkClick r:id="rId5"/>
              </a:rPr>
              <a:t>janice@fpcc.ca</a:t>
            </a:r>
            <a:endParaRPr lang="en-US" sz="2800" dirty="0" smtClean="0"/>
          </a:p>
          <a:p>
            <a:pPr marL="0" indent="0" algn="ctr">
              <a:spcBef>
                <a:spcPts val="172"/>
              </a:spcBef>
              <a:buNone/>
            </a:pPr>
            <a:endParaRPr lang="en-US" sz="2800" dirty="0"/>
          </a:p>
        </p:txBody>
      </p:sp>
      <p:sp>
        <p:nvSpPr>
          <p:cNvPr id="4" name="Title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0" y="82714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smtClean="0">
                <a:solidFill>
                  <a:srgbClr val="953735"/>
                </a:solidFill>
                <a:latin typeface="Arial"/>
                <a:cs typeface="Arial"/>
              </a:rPr>
              <a:t>Contact Information</a:t>
            </a:r>
            <a:endParaRPr lang="en-US" sz="3600" dirty="0">
              <a:solidFill>
                <a:srgbClr val="953735"/>
              </a:solidFill>
              <a:latin typeface="Arial"/>
              <a:cs typeface="Arial"/>
            </a:endParaRPr>
          </a:p>
        </p:txBody>
      </p:sp>
      <p:pic>
        <p:nvPicPr>
          <p:cNvPr id="5" name="Picture 4" descr="orangebasketweave-BIG.png"/>
          <p:cNvPicPr>
            <a:picLocks noChangeAspect="1"/>
          </p:cNvPicPr>
          <p:nvPr/>
        </p:nvPicPr>
        <p:blipFill>
          <a:blip r:embed="rId6"/>
          <a:srcRect b="91125"/>
          <a:stretch>
            <a:fillRect/>
          </a:stretch>
        </p:blipFill>
        <p:spPr>
          <a:xfrm>
            <a:off x="1" y="6249825"/>
            <a:ext cx="9144000" cy="608175"/>
          </a:xfrm>
          <a:prstGeom prst="rect">
            <a:avLst/>
          </a:prstGeom>
        </p:spPr>
      </p:pic>
      <p:pic>
        <p:nvPicPr>
          <p:cNvPr id="6" name="Picture 5" descr="FPCC-Logo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63" y="6144675"/>
            <a:ext cx="2249170" cy="5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3" name="Picture 12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5" name="Picture 14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17" name="Picture 16" descr="redgrasses.ai"/>
            <p:cNvPicPr>
              <a:picLocks noChangeAspect="1"/>
            </p:cNvPicPr>
            <p:nvPr/>
          </p:nvPicPr>
          <p:blipFill>
            <a:blip r:embed="rId5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797" y="1210726"/>
            <a:ext cx="8500535" cy="4803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Established in 1990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Legislation - </a:t>
            </a:r>
            <a:r>
              <a:rPr lang="en-US" sz="2200" i="1" dirty="0" smtClean="0">
                <a:latin typeface="Arial" pitchFamily="34" charset="0"/>
                <a:cs typeface="Arial" pitchFamily="34" charset="0"/>
              </a:rPr>
              <a:t>First Peoples’ Heritage, Language and Culture Act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sz="2200" i="1" dirty="0" smtClean="0">
              <a:latin typeface="Arial" pitchFamily="34" charset="0"/>
              <a:cs typeface="Arial" pitchFamily="34" charset="0"/>
            </a:endParaRP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smtClean="0">
                <a:latin typeface="Arial"/>
                <a:cs typeface="Arial"/>
              </a:rPr>
              <a:t>Mandate to support </a:t>
            </a:r>
            <a:r>
              <a:rPr lang="en-US" sz="2200" dirty="0">
                <a:latin typeface="Arial"/>
                <a:cs typeface="Arial"/>
              </a:rPr>
              <a:t>the vitality of B.C.’s First Nations Languages, Arts, Cultures and </a:t>
            </a:r>
            <a:r>
              <a:rPr lang="en-US" sz="2200" dirty="0" smtClean="0">
                <a:latin typeface="Arial"/>
                <a:cs typeface="Arial"/>
              </a:rPr>
              <a:t>Heritage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Activities: 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Funding for Arts, Language &amp; FirstVoices programs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Resource and materials development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Training and support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Strategic Initiatives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Advocacy for First Nations languages, arts and cultures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9865" y="304800"/>
            <a:ext cx="707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81C1C"/>
                </a:solidFill>
                <a:latin typeface="Arial" pitchFamily="34" charset="0"/>
                <a:cs typeface="Arial" pitchFamily="34" charset="0"/>
              </a:rPr>
              <a:t>First Peoples’ Cultural Council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3" name="Picture 12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5" name="Picture 14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  <p:pic>
          <p:nvPicPr>
            <p:cNvPr id="17" name="Picture 16" descr="redgrasses.ai"/>
            <p:cNvPicPr>
              <a:picLocks noChangeAspect="1"/>
            </p:cNvPicPr>
            <p:nvPr/>
          </p:nvPicPr>
          <p:blipFill>
            <a:blip r:embed="rId5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537626" y="109689"/>
            <a:ext cx="6200886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781C1C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Who Our Programs Serve</a:t>
            </a:r>
            <a:endParaRPr lang="en-US" sz="3600" dirty="0">
              <a:solidFill>
                <a:srgbClr val="781C1C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2" y="1454132"/>
            <a:ext cx="475827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</a:rPr>
              <a:t>203 BC First Nations communities</a:t>
            </a:r>
          </a:p>
          <a:p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</a:rPr>
              <a:t>34 B.C. Indigenous languages</a:t>
            </a:r>
          </a:p>
          <a:p>
            <a:pPr>
              <a:buFont typeface="Wingdings" pitchFamily="2" charset="2"/>
              <a:buChar char="Ø"/>
            </a:pPr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</a:rPr>
              <a:t>B.C. First Nations communities and Individuals</a:t>
            </a:r>
          </a:p>
          <a:p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</a:rPr>
              <a:t>Aboriginal and Metis living in urban areas</a:t>
            </a:r>
            <a:endParaRPr lang="en-US" sz="2200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</a:rPr>
              <a:t>Aboriginal artists and arts organizations and collectives</a:t>
            </a:r>
            <a:endParaRPr lang="en-US" sz="2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6" name="Picture 2" descr="LanguageMap2014-9x10.5vBCAFN-2-lowre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1"/>
          <a:stretch/>
        </p:blipFill>
        <p:spPr bwMode="auto">
          <a:xfrm>
            <a:off x="4747536" y="1049865"/>
            <a:ext cx="4249408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" y="6144675"/>
            <a:ext cx="9144000" cy="713325"/>
            <a:chOff x="1" y="6144675"/>
            <a:chExt cx="9144000" cy="713325"/>
          </a:xfrm>
        </p:grpSpPr>
        <p:pic>
          <p:nvPicPr>
            <p:cNvPr id="15" name="Picture 14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17" name="Picture 16" descr="FPCC-Logo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63" y="6144675"/>
              <a:ext cx="2249170" cy="56959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58268" y="1447792"/>
            <a:ext cx="425026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CA" sz="2400" b="1" dirty="0" smtClean="0">
                <a:solidFill>
                  <a:srgbClr val="800000"/>
                </a:solidFill>
                <a:latin typeface="Arial"/>
                <a:cs typeface="Arial"/>
              </a:rPr>
              <a:t>Applications accepted from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sz="2400" dirty="0" smtClean="0">
                <a:latin typeface="Arial"/>
                <a:cs typeface="Arial"/>
              </a:rPr>
              <a:t>Individuals,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sz="2400" dirty="0" smtClean="0">
                <a:latin typeface="Arial"/>
                <a:cs typeface="Arial"/>
              </a:rPr>
              <a:t>Organizations, Collectives, First Nation Communities</a:t>
            </a:r>
          </a:p>
          <a:p>
            <a:pPr algn="ctr"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en-CA" sz="2400" dirty="0" smtClean="0"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CA" sz="2400" b="1" dirty="0" smtClean="0">
                <a:solidFill>
                  <a:srgbClr val="800000"/>
                </a:solidFill>
                <a:latin typeface="Arial"/>
                <a:cs typeface="Arial"/>
              </a:rPr>
              <a:t>All Artistic Disciplines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sz="2400" dirty="0" smtClean="0">
                <a:latin typeface="Arial"/>
                <a:cs typeface="Arial"/>
              </a:rPr>
              <a:t>visual, music, storytelling, dance, performing arts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CA" sz="2400" dirty="0" smtClean="0"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CA" sz="2400" b="1" dirty="0" smtClean="0">
                <a:solidFill>
                  <a:srgbClr val="800000"/>
                </a:solidFill>
                <a:latin typeface="Arial"/>
                <a:cs typeface="Arial"/>
              </a:rPr>
              <a:t>All approaches</a:t>
            </a:r>
            <a:endParaRPr lang="en-CA" sz="2400" b="1" dirty="0"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sz="2400" dirty="0">
                <a:latin typeface="Arial"/>
                <a:cs typeface="Arial"/>
              </a:rPr>
              <a:t>T</a:t>
            </a:r>
            <a:r>
              <a:rPr lang="en-CA" sz="2400" dirty="0" smtClean="0">
                <a:latin typeface="Arial"/>
                <a:cs typeface="Arial"/>
              </a:rPr>
              <a:t>raditionally based and Experimental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rcRect l="13192" r="6922"/>
          <a:stretch>
            <a:fillRect/>
          </a:stretch>
        </p:blipFill>
        <p:spPr>
          <a:xfrm>
            <a:off x="135464" y="1608668"/>
            <a:ext cx="4593158" cy="4312231"/>
          </a:xfrm>
          <a:prstGeom prst="rect">
            <a:avLst/>
          </a:prstGeom>
        </p:spPr>
      </p:pic>
      <p:sp>
        <p:nvSpPr>
          <p:cNvPr id="16" name="Title 26"/>
          <p:cNvSpPr>
            <a:spLocks noGrp="1"/>
          </p:cNvSpPr>
          <p:nvPr>
            <p:ph type="ctrTitle"/>
          </p:nvPr>
        </p:nvSpPr>
        <p:spPr>
          <a:xfrm>
            <a:off x="0" y="-28027"/>
            <a:ext cx="9143999" cy="1213366"/>
          </a:xfrm>
        </p:spPr>
        <p:txBody>
          <a:bodyPr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dirty="0" smtClean="0">
                <a:solidFill>
                  <a:srgbClr val="781C1C"/>
                </a:solidFill>
                <a:latin typeface="Arial"/>
                <a:cs typeface="Arial"/>
              </a:rPr>
              <a:t>Five Arts Grant Programs</a:t>
            </a:r>
            <a:br>
              <a:rPr lang="en-US" sz="3600" dirty="0" smtClean="0">
                <a:solidFill>
                  <a:srgbClr val="781C1C"/>
                </a:solidFill>
                <a:latin typeface="Arial"/>
                <a:cs typeface="Arial"/>
              </a:rPr>
            </a:br>
            <a:r>
              <a:rPr lang="en-US" sz="3600" dirty="0" smtClean="0">
                <a:solidFill>
                  <a:srgbClr val="781C1C"/>
                </a:solidFill>
                <a:latin typeface="Arial"/>
                <a:cs typeface="Arial"/>
              </a:rPr>
              <a:t>Application Deadline – October 31, 2016</a:t>
            </a:r>
            <a:r>
              <a:rPr lang="en-US" sz="3200" dirty="0" smtClean="0">
                <a:solidFill>
                  <a:srgbClr val="781C1C"/>
                </a:solidFill>
                <a:latin typeface="Arial"/>
                <a:cs typeface="Arial"/>
              </a:rPr>
              <a:t/>
            </a:r>
            <a:br>
              <a:rPr lang="en-US" sz="3200" dirty="0" smtClean="0">
                <a:solidFill>
                  <a:srgbClr val="781C1C"/>
                </a:solidFill>
                <a:latin typeface="Arial"/>
                <a:cs typeface="Arial"/>
              </a:rPr>
            </a:br>
            <a:endParaRPr lang="en-US" sz="3000" dirty="0">
              <a:solidFill>
                <a:srgbClr val="781C1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5" name="Picture 14" descr="orangebasketweave-BIG.png"/>
            <p:cNvPicPr>
              <a:picLocks noChangeAspect="1"/>
            </p:cNvPicPr>
            <p:nvPr/>
          </p:nvPicPr>
          <p:blipFill>
            <a:blip r:embed="rId3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20" name="Picture 19" descr="redgrasses.ai"/>
            <p:cNvPicPr>
              <a:picLocks noChangeAspect="1"/>
            </p:cNvPicPr>
            <p:nvPr/>
          </p:nvPicPr>
          <p:blipFill>
            <a:blip r:embed="rId4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606800" y="1041731"/>
            <a:ext cx="5600700" cy="274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lvl="1" algn="ctr">
              <a:spcAft>
                <a:spcPts val="800"/>
              </a:spcAft>
            </a:pPr>
            <a:r>
              <a:rPr lang="en-CA" sz="2600" dirty="0" smtClean="0">
                <a:latin typeface="Arial"/>
                <a:cs typeface="Arial"/>
              </a:rPr>
              <a:t>Grants to individual artists</a:t>
            </a:r>
          </a:p>
          <a:p>
            <a:pPr marL="0" lvl="1" algn="ctr">
              <a:spcAft>
                <a:spcPts val="800"/>
              </a:spcAft>
            </a:pPr>
            <a:endParaRPr lang="en-CA" sz="600" dirty="0" smtClean="0">
              <a:latin typeface="Arial"/>
              <a:cs typeface="Arial"/>
            </a:endParaRPr>
          </a:p>
          <a:p>
            <a:pPr marL="0" lvl="1" algn="ctr">
              <a:spcAft>
                <a:spcPts val="800"/>
              </a:spcAft>
            </a:pPr>
            <a:r>
              <a:rPr lang="en-CA" sz="2600" dirty="0" smtClean="0">
                <a:latin typeface="Arial"/>
                <a:cs typeface="Arial"/>
              </a:rPr>
              <a:t>Up to $5000</a:t>
            </a:r>
          </a:p>
          <a:p>
            <a:pPr marL="0" lvl="1" algn="ctr">
              <a:spcAft>
                <a:spcPts val="800"/>
              </a:spcAft>
            </a:pPr>
            <a:endParaRPr lang="en-CA" sz="600" dirty="0" smtClean="0">
              <a:latin typeface="Arial"/>
              <a:cs typeface="Arial"/>
            </a:endParaRPr>
          </a:p>
          <a:p>
            <a:pPr marL="0" lvl="1" algn="ctr">
              <a:spcAft>
                <a:spcPts val="1400"/>
              </a:spcAft>
            </a:pPr>
            <a:r>
              <a:rPr lang="en-CA" sz="2600" dirty="0" smtClean="0">
                <a:latin typeface="Arial"/>
                <a:cs typeface="Arial"/>
              </a:rPr>
              <a:t>Projects that assist with artistic and creative development or moving forward in some way</a:t>
            </a:r>
            <a:endParaRPr lang="en-CA" sz="2600" dirty="0">
              <a:latin typeface="Arial"/>
              <a:cs typeface="Arial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337707" y="295077"/>
            <a:ext cx="6028267" cy="584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algn="ctr">
              <a:spcAft>
                <a:spcPts val="600"/>
              </a:spcAft>
            </a:pPr>
            <a:r>
              <a:rPr lang="en-CA" sz="3200" dirty="0" smtClean="0">
                <a:solidFill>
                  <a:srgbClr val="800000"/>
                </a:solidFill>
                <a:latin typeface="Arial"/>
                <a:cs typeface="Arial"/>
              </a:rPr>
              <a:t>Individual Emerging Artists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5099" y="1143000"/>
            <a:ext cx="3531017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3731250"/>
            <a:ext cx="3937000" cy="29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5" name="Picture 14" descr="orangebasketweave-BIG.png"/>
            <p:cNvPicPr>
              <a:picLocks noChangeAspect="1"/>
            </p:cNvPicPr>
            <p:nvPr/>
          </p:nvPicPr>
          <p:blipFill>
            <a:blip r:embed="rId2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20" name="Picture 19" descr="redgrasses.ai"/>
            <p:cNvPicPr>
              <a:picLocks noChangeAspect="1"/>
            </p:cNvPicPr>
            <p:nvPr/>
          </p:nvPicPr>
          <p:blipFill>
            <a:blip r:embed="rId3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635500" y="1305277"/>
            <a:ext cx="4495800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Grants to organizations, groups and collectives, or First Nation communities</a:t>
            </a:r>
          </a:p>
          <a:p>
            <a:pPr algn="ctr">
              <a:spcAft>
                <a:spcPts val="1200"/>
              </a:spcAft>
            </a:pPr>
            <a:endParaRPr lang="en-US" sz="1400" dirty="0" smtClean="0">
              <a:latin typeface="Arial"/>
              <a:cs typeface="Arial"/>
            </a:endParaRPr>
          </a:p>
          <a:p>
            <a:pPr algn="ctr"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Up to $12,000</a:t>
            </a:r>
          </a:p>
          <a:p>
            <a:pPr algn="ctr">
              <a:spcAft>
                <a:spcPts val="1200"/>
              </a:spcAft>
            </a:pPr>
            <a:endParaRPr lang="en-US" sz="1400" dirty="0" smtClean="0">
              <a:latin typeface="Arial"/>
              <a:cs typeface="Arial"/>
            </a:endParaRPr>
          </a:p>
          <a:p>
            <a:pPr algn="ctr"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Projects that are focused on the transmission of traditional arts skills and knowledge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14300" y="259744"/>
            <a:ext cx="892809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smtClean="0">
                <a:solidFill>
                  <a:srgbClr val="781C1C"/>
                </a:solidFill>
                <a:latin typeface="Arial"/>
                <a:cs typeface="Arial"/>
              </a:rPr>
              <a:t>Sharing Traditional Arts Across Generations</a:t>
            </a:r>
            <a:endParaRPr lang="en-US" sz="3200" dirty="0">
              <a:solidFill>
                <a:srgbClr val="781C1C"/>
              </a:solidFill>
              <a:latin typeface="Arial"/>
              <a:cs typeface="Arial"/>
            </a:endParaRPr>
          </a:p>
        </p:txBody>
      </p:sp>
      <p:pic>
        <p:nvPicPr>
          <p:cNvPr id="12" name="Picture 11" descr="N:\Communications\Newsletters\Current Issue - Fall-Winter 2009\Noeleen McQuary\Photos\021.JPG"/>
          <p:cNvPicPr>
            <a:picLocks noChangeAspect="1" noChangeArrowheads="1"/>
          </p:cNvPicPr>
          <p:nvPr/>
        </p:nvPicPr>
        <p:blipFill rotWithShape="1">
          <a:blip r:embed="rId4"/>
          <a:srcRect t="3075" b="2898"/>
          <a:stretch/>
        </p:blipFill>
        <p:spPr bwMode="auto">
          <a:xfrm>
            <a:off x="218582" y="977900"/>
            <a:ext cx="4416695" cy="553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37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5" name="Picture 14" descr="orangebasketweave-BIG.png"/>
            <p:cNvPicPr>
              <a:picLocks noChangeAspect="1"/>
            </p:cNvPicPr>
            <p:nvPr/>
          </p:nvPicPr>
          <p:blipFill>
            <a:blip r:embed="rId2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20" name="Picture 19" descr="redgrasses.ai"/>
            <p:cNvPicPr>
              <a:picLocks noChangeAspect="1"/>
            </p:cNvPicPr>
            <p:nvPr/>
          </p:nvPicPr>
          <p:blipFill>
            <a:blip r:embed="rId3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2100" y="1000477"/>
            <a:ext cx="4497210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Grants to organizations, groups or collectives, or First Nation communities</a:t>
            </a:r>
          </a:p>
          <a:p>
            <a:pPr algn="ctr"/>
            <a:endParaRPr lang="en-US" sz="2800" dirty="0" smtClean="0">
              <a:latin typeface="Arial"/>
              <a:cs typeface="Arial"/>
            </a:endParaRP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Up to $15,000 for projects, production, workshops and other activities</a:t>
            </a:r>
          </a:p>
          <a:p>
            <a:pPr algn="ctr"/>
            <a:endParaRPr lang="en-US" sz="1400" dirty="0" smtClean="0"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and</a:t>
            </a:r>
          </a:p>
          <a:p>
            <a:pPr algn="ctr"/>
            <a:endParaRPr lang="en-US" sz="1400" dirty="0" smtClean="0">
              <a:latin typeface="Arial"/>
              <a:cs typeface="Arial"/>
            </a:endParaRP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Up to $15,000 for organizational capacity development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0" y="196244"/>
            <a:ext cx="914399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smtClean="0">
                <a:solidFill>
                  <a:srgbClr val="781C1C"/>
                </a:solidFill>
                <a:latin typeface="Arial"/>
                <a:cs typeface="Arial"/>
              </a:rPr>
              <a:t>Organizations and Collectives</a:t>
            </a:r>
            <a:endParaRPr lang="en-US" sz="3200" dirty="0">
              <a:solidFill>
                <a:srgbClr val="781C1C"/>
              </a:solidFill>
              <a:latin typeface="Arial"/>
              <a:cs typeface="Arial"/>
            </a:endParaRPr>
          </a:p>
        </p:txBody>
      </p:sp>
      <p:pic>
        <p:nvPicPr>
          <p:cNvPr id="9" name="Picture 13" descr="totem po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" r="14285" b="1247"/>
          <a:stretch>
            <a:fillRect/>
          </a:stretch>
        </p:blipFill>
        <p:spPr bwMode="auto">
          <a:xfrm>
            <a:off x="5080000" y="900268"/>
            <a:ext cx="3848100" cy="570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10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244119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smtClean="0">
                <a:solidFill>
                  <a:srgbClr val="953735"/>
                </a:solidFill>
                <a:latin typeface="Arial"/>
                <a:cs typeface="Arial"/>
              </a:rPr>
              <a:t>Arts Administrator Internships</a:t>
            </a:r>
            <a:endParaRPr lang="en-US" sz="3200" dirty="0">
              <a:solidFill>
                <a:srgbClr val="953735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241800" y="1289744"/>
            <a:ext cx="4940300" cy="430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800" dirty="0" smtClean="0">
                <a:latin typeface="Arial"/>
                <a:cs typeface="Arial"/>
              </a:rPr>
              <a:t>Internships </a:t>
            </a:r>
            <a:r>
              <a:rPr lang="en-US" sz="2800" dirty="0">
                <a:latin typeface="Arial"/>
                <a:cs typeface="Arial"/>
              </a:rPr>
              <a:t>jointly </a:t>
            </a:r>
            <a:r>
              <a:rPr lang="en-US" sz="2800" dirty="0" smtClean="0">
                <a:latin typeface="Arial"/>
                <a:cs typeface="Arial"/>
              </a:rPr>
              <a:t>proposed </a:t>
            </a:r>
            <a:r>
              <a:rPr lang="en-US" sz="2800" dirty="0">
                <a:latin typeface="Arial"/>
                <a:cs typeface="Arial"/>
              </a:rPr>
              <a:t>by the intern and the host organization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800" dirty="0">
                <a:latin typeface="Arial"/>
                <a:cs typeface="Arial"/>
              </a:rPr>
              <a:t>U</a:t>
            </a:r>
            <a:r>
              <a:rPr lang="en-US" sz="2800" dirty="0" smtClean="0">
                <a:latin typeface="Arial"/>
                <a:cs typeface="Arial"/>
              </a:rPr>
              <a:t>p to $30,000 for one year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800" dirty="0" smtClean="0">
                <a:latin typeface="Arial"/>
                <a:cs typeface="Arial"/>
              </a:rPr>
              <a:t>Internships focused on arts administration, cultural management, curatorial practice</a:t>
            </a:r>
          </a:p>
        </p:txBody>
      </p:sp>
      <p:pic>
        <p:nvPicPr>
          <p:cNvPr id="8" name="Picture 7" descr="redgrasses.ai"/>
          <p:cNvPicPr>
            <a:picLocks noChangeAspect="1"/>
          </p:cNvPicPr>
          <p:nvPr/>
        </p:nvPicPr>
        <p:blipFill>
          <a:blip r:embed="rId2"/>
          <a:srcRect t="72911" b="20565"/>
          <a:stretch>
            <a:fillRect/>
          </a:stretch>
        </p:blipFill>
        <p:spPr>
          <a:xfrm>
            <a:off x="0" y="0"/>
            <a:ext cx="9153101" cy="247328"/>
          </a:xfrm>
          <a:prstGeom prst="rect">
            <a:avLst/>
          </a:prstGeom>
        </p:spPr>
      </p:pic>
      <p:pic>
        <p:nvPicPr>
          <p:cNvPr id="9" name="Picture 8" descr="orangebasketweave-BIG.png"/>
          <p:cNvPicPr>
            <a:picLocks noChangeAspect="1"/>
          </p:cNvPicPr>
          <p:nvPr/>
        </p:nvPicPr>
        <p:blipFill>
          <a:blip r:embed="rId3"/>
          <a:srcRect b="91125"/>
          <a:stretch>
            <a:fillRect/>
          </a:stretch>
        </p:blipFill>
        <p:spPr>
          <a:xfrm>
            <a:off x="1" y="6249825"/>
            <a:ext cx="9144000" cy="608175"/>
          </a:xfrm>
          <a:prstGeom prst="rect">
            <a:avLst/>
          </a:prstGeom>
        </p:spPr>
      </p:pic>
      <p:pic>
        <p:nvPicPr>
          <p:cNvPr id="12" name="Picture 12" descr="F:\DSC_00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3464"/>
          <a:stretch>
            <a:fillRect/>
          </a:stretch>
        </p:blipFill>
        <p:spPr bwMode="auto">
          <a:xfrm>
            <a:off x="203200" y="937335"/>
            <a:ext cx="4165600" cy="557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5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0" y="0"/>
            <a:ext cx="9153101" cy="6858000"/>
            <a:chOff x="0" y="0"/>
            <a:chExt cx="9153101" cy="6858000"/>
          </a:xfrm>
        </p:grpSpPr>
        <p:pic>
          <p:nvPicPr>
            <p:cNvPr id="15" name="Picture 14" descr="orangebasketweave-BIG.png"/>
            <p:cNvPicPr>
              <a:picLocks noChangeAspect="1"/>
            </p:cNvPicPr>
            <p:nvPr/>
          </p:nvPicPr>
          <p:blipFill>
            <a:blip r:embed="rId2"/>
            <a:srcRect b="91125"/>
            <a:stretch>
              <a:fillRect/>
            </a:stretch>
          </p:blipFill>
          <p:spPr>
            <a:xfrm>
              <a:off x="1" y="6249825"/>
              <a:ext cx="9144000" cy="608175"/>
            </a:xfrm>
            <a:prstGeom prst="rect">
              <a:avLst/>
            </a:prstGeom>
          </p:spPr>
        </p:pic>
        <p:pic>
          <p:nvPicPr>
            <p:cNvPr id="20" name="Picture 19" descr="redgrasses.ai"/>
            <p:cNvPicPr>
              <a:picLocks noChangeAspect="1"/>
            </p:cNvPicPr>
            <p:nvPr/>
          </p:nvPicPr>
          <p:blipFill>
            <a:blip r:embed="rId3"/>
            <a:srcRect t="72911" b="20565"/>
            <a:stretch>
              <a:fillRect/>
            </a:stretch>
          </p:blipFill>
          <p:spPr>
            <a:xfrm>
              <a:off x="0" y="0"/>
              <a:ext cx="9153101" cy="2473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4400" y="965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8615" y="293615"/>
            <a:ext cx="816136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smtClean="0">
                <a:solidFill>
                  <a:srgbClr val="781C1C"/>
                </a:solidFill>
                <a:latin typeface="Arial"/>
                <a:cs typeface="Arial"/>
              </a:rPr>
              <a:t>Aboriginal Youth Engaged in the Arts</a:t>
            </a:r>
            <a:endParaRPr lang="en-US" sz="3200" dirty="0">
              <a:solidFill>
                <a:srgbClr val="781C1C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33" y="1041403"/>
            <a:ext cx="341206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Arial"/>
                <a:cs typeface="Arial"/>
              </a:rPr>
              <a:t>Grants to organizations, groups and collectives, or First Nation communities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CA" sz="2600" dirty="0" smtClean="0"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sz="2600" dirty="0">
                <a:latin typeface="Arial"/>
                <a:cs typeface="Arial"/>
              </a:rPr>
              <a:t>U</a:t>
            </a:r>
            <a:r>
              <a:rPr lang="en-CA" sz="2600" dirty="0" smtClean="0">
                <a:latin typeface="Arial"/>
                <a:cs typeface="Arial"/>
              </a:rPr>
              <a:t>p to $13,000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CA" sz="2600" dirty="0" smtClean="0">
              <a:latin typeface="Arial"/>
              <a:cs typeface="Arial"/>
            </a:endParaRPr>
          </a:p>
          <a:p>
            <a:pPr algn="ctr"/>
            <a:r>
              <a:rPr lang="en-CA" sz="2600" dirty="0">
                <a:latin typeface="Arial"/>
                <a:cs typeface="Arial"/>
              </a:rPr>
              <a:t>Projects that engage groups of youth in the arts through mentorship and </a:t>
            </a:r>
            <a:r>
              <a:rPr lang="en-CA" sz="2600" dirty="0" smtClean="0">
                <a:latin typeface="Arial"/>
                <a:cs typeface="Arial"/>
              </a:rPr>
              <a:t>workshops</a:t>
            </a:r>
            <a:endParaRPr lang="en-CA" sz="2600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239"/>
          <a:stretch/>
        </p:blipFill>
        <p:spPr>
          <a:xfrm>
            <a:off x="3448508" y="1452054"/>
            <a:ext cx="5568202" cy="410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58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44814E760EE04886DE658D90D502A1" ma:contentTypeVersion="1" ma:contentTypeDescription="Create a new document." ma:contentTypeScope="" ma:versionID="062203ac46efe56d098db4a4748ee07c">
  <xsd:schema xmlns:xsd="http://www.w3.org/2001/XMLSchema" xmlns:xs="http://www.w3.org/2001/XMLSchema" xmlns:p="http://schemas.microsoft.com/office/2006/metadata/properties" xmlns:ns2="4588f895-da83-424c-9f0e-ba2c8846aa70" targetNamespace="http://schemas.microsoft.com/office/2006/metadata/properties" ma:root="true" ma:fieldsID="397ba554ecf56ce3203a446a84e04973" ns2:_="">
    <xsd:import namespace="4588f895-da83-424c-9f0e-ba2c8846aa70"/>
    <xsd:element name="properties">
      <xsd:complexType>
        <xsd:sequence>
          <xsd:element name="documentManagement">
            <xsd:complexType>
              <xsd:all>
                <xsd:element ref="ns2:Review_x0020_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8f895-da83-424c-9f0e-ba2c8846aa70" elementFormDefault="qualified">
    <xsd:import namespace="http://schemas.microsoft.com/office/2006/documentManagement/types"/>
    <xsd:import namespace="http://schemas.microsoft.com/office/infopath/2007/PartnerControls"/>
    <xsd:element name="Review_x0020_Date" ma:index="8" nillable="true" ma:displayName="Review Date" ma:format="DateOnly" ma:internalName="Review_x0020_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view_x0020_Date xmlns="4588f895-da83-424c-9f0e-ba2c8846aa70" xsi:nil="true"/>
  </documentManagement>
</p:properties>
</file>

<file path=customXml/itemProps1.xml><?xml version="1.0" encoding="utf-8"?>
<ds:datastoreItem xmlns:ds="http://schemas.openxmlformats.org/officeDocument/2006/customXml" ds:itemID="{B428E5C5-E1E7-4D24-B4A2-9749B6C269F7}"/>
</file>

<file path=customXml/itemProps2.xml><?xml version="1.0" encoding="utf-8"?>
<ds:datastoreItem xmlns:ds="http://schemas.openxmlformats.org/officeDocument/2006/customXml" ds:itemID="{24851C6F-86F6-4149-B54C-B9D9B7E3D37D}"/>
</file>

<file path=customXml/itemProps3.xml><?xml version="1.0" encoding="utf-8"?>
<ds:datastoreItem xmlns:ds="http://schemas.openxmlformats.org/officeDocument/2006/customXml" ds:itemID="{F796C93D-0767-46E4-A2AF-5D5E19CBE47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2895</TotalTime>
  <Words>529</Words>
  <Application>Microsoft Macintosh PowerPoint</Application>
  <PresentationFormat>On-screen Show (4:3)</PresentationFormat>
  <Paragraphs>136</Paragraphs>
  <Slides>12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First Peoples’ Cultural Council  Arts Programs </vt:lpstr>
      <vt:lpstr>PowerPoint Presentation</vt:lpstr>
      <vt:lpstr>PowerPoint Presentation</vt:lpstr>
      <vt:lpstr>Five Arts Grant Programs Application Deadline – October 31, 2016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Information</vt:lpstr>
    </vt:vector>
  </TitlesOfParts>
  <Company>Metaform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</dc:title>
  <dc:creator>Sarah English</dc:creator>
  <cp:lastModifiedBy>Cathi Charles Wherry</cp:lastModifiedBy>
  <cp:revision>126</cp:revision>
  <dcterms:created xsi:type="dcterms:W3CDTF">2014-02-19T21:42:18Z</dcterms:created>
  <dcterms:modified xsi:type="dcterms:W3CDTF">2016-09-09T05:14:30Z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0x0101009744814E760EE04886DE658D90D502A1</vt:lpwstr>
  </property>
</Properties>
</file>